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26"/>
  </p:notesMasterIdLst>
  <p:sldIdLst>
    <p:sldId id="256" r:id="rId5"/>
    <p:sldId id="292" r:id="rId6"/>
    <p:sldId id="257" r:id="rId7"/>
    <p:sldId id="286" r:id="rId8"/>
    <p:sldId id="287" r:id="rId9"/>
    <p:sldId id="258" r:id="rId10"/>
    <p:sldId id="282" r:id="rId11"/>
    <p:sldId id="259" r:id="rId12"/>
    <p:sldId id="283" r:id="rId13"/>
    <p:sldId id="260" r:id="rId14"/>
    <p:sldId id="261" r:id="rId15"/>
    <p:sldId id="262" r:id="rId16"/>
    <p:sldId id="263" r:id="rId17"/>
    <p:sldId id="291" r:id="rId18"/>
    <p:sldId id="264" r:id="rId19"/>
    <p:sldId id="265" r:id="rId20"/>
    <p:sldId id="285" r:id="rId21"/>
    <p:sldId id="267" r:id="rId22"/>
    <p:sldId id="293" r:id="rId23"/>
    <p:sldId id="294" r:id="rId24"/>
    <p:sldId id="295" r:id="rId25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98D8"/>
    <a:srgbClr val="CCC1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0CFC1-F3A2-48AD-9D2C-B27A97D64C28}" v="46" dt="2023-06-06T21:19:51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2" autoAdjust="0"/>
    <p:restoredTop sz="95226" autoAdjust="0"/>
  </p:normalViewPr>
  <p:slideViewPr>
    <p:cSldViewPr>
      <p:cViewPr varScale="1">
        <p:scale>
          <a:sx n="81" d="100"/>
          <a:sy n="81" d="100"/>
        </p:scale>
        <p:origin x="127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1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1C5CA3C-0E8F-02F5-9F68-9C1F0BC40F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25BBCB-6F97-F11A-0859-B3A408EAD3B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6CA1B67-373D-47CA-AC05-87C4143199F8}" type="datetimeFigureOut">
              <a:rPr lang="ru-RU"/>
              <a:pPr>
                <a:defRPr/>
              </a:pPr>
              <a:t>25.09.2023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F4BB96A6-5F58-C1EF-7F0D-4E52A7E6C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837C233E-14CA-2D89-76CE-846CEF3BA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852EB1-DFD2-2454-6CFD-47ACCF5B0E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232456-F388-D99C-990F-2D453349D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EBB86E3-816A-41BF-9989-F0D7916B241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Образ слайда 1">
            <a:extLst>
              <a:ext uri="{FF2B5EF4-FFF2-40B4-BE49-F238E27FC236}">
                <a16:creationId xmlns:a16="http://schemas.microsoft.com/office/drawing/2014/main" id="{4FD3DD7D-DCE6-9891-4B17-27F005940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Заметки 2">
            <a:extLst>
              <a:ext uri="{FF2B5EF4-FFF2-40B4-BE49-F238E27FC236}">
                <a16:creationId xmlns:a16="http://schemas.microsoft.com/office/drawing/2014/main" id="{F99F61F8-CFBB-EC5E-3506-C04F79443F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4100" name="Номер слайда 3">
            <a:extLst>
              <a:ext uri="{FF2B5EF4-FFF2-40B4-BE49-F238E27FC236}">
                <a16:creationId xmlns:a16="http://schemas.microsoft.com/office/drawing/2014/main" id="{C1668C84-52AF-7989-965E-745725CEA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02462A-D7A1-4B9A-8E63-1D3E17A0E534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Образ слайда 1">
            <a:extLst>
              <a:ext uri="{FF2B5EF4-FFF2-40B4-BE49-F238E27FC236}">
                <a16:creationId xmlns:a16="http://schemas.microsoft.com/office/drawing/2014/main" id="{4424A785-8E05-BA82-E275-9B4091A923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Заметки 2">
            <a:extLst>
              <a:ext uri="{FF2B5EF4-FFF2-40B4-BE49-F238E27FC236}">
                <a16:creationId xmlns:a16="http://schemas.microsoft.com/office/drawing/2014/main" id="{951A0B8A-1F2B-E6B0-AF3C-1CB42EE8092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292" name="Номер слайда 3">
            <a:extLst>
              <a:ext uri="{FF2B5EF4-FFF2-40B4-BE49-F238E27FC236}">
                <a16:creationId xmlns:a16="http://schemas.microsoft.com/office/drawing/2014/main" id="{49327D14-DCB2-D1DE-FB22-726344192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321048-B822-4977-9CD4-93F1D8109F2C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Образ слайда 1">
            <a:extLst>
              <a:ext uri="{FF2B5EF4-FFF2-40B4-BE49-F238E27FC236}">
                <a16:creationId xmlns:a16="http://schemas.microsoft.com/office/drawing/2014/main" id="{5C391867-1412-4129-54C5-5091FE4242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Заметки 2">
            <a:extLst>
              <a:ext uri="{FF2B5EF4-FFF2-40B4-BE49-F238E27FC236}">
                <a16:creationId xmlns:a16="http://schemas.microsoft.com/office/drawing/2014/main" id="{D17FCFBE-BCC9-FB4A-C75A-CF9CD9C2394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4340" name="Номер слайда 3">
            <a:extLst>
              <a:ext uri="{FF2B5EF4-FFF2-40B4-BE49-F238E27FC236}">
                <a16:creationId xmlns:a16="http://schemas.microsoft.com/office/drawing/2014/main" id="{00B3DB30-61D8-D365-6E3B-995FADA62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8F05E2-6B17-4349-8BD3-D47982EAE7FF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7EBC7FBA-9DDB-02D1-F750-F0C63D427B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2D133F91-8453-6D39-FC52-189F11956C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0102EF55-538C-27E8-F451-9DBF24F76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7A7CFF-A0A9-4DBF-B128-76AB18ABDEEA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раз слайда 1">
            <a:extLst>
              <a:ext uri="{FF2B5EF4-FFF2-40B4-BE49-F238E27FC236}">
                <a16:creationId xmlns:a16="http://schemas.microsoft.com/office/drawing/2014/main" id="{7C79AAF7-3863-7DA0-46C1-BF9020F52C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Заметки 2">
            <a:extLst>
              <a:ext uri="{FF2B5EF4-FFF2-40B4-BE49-F238E27FC236}">
                <a16:creationId xmlns:a16="http://schemas.microsoft.com/office/drawing/2014/main" id="{CF9ADC51-2C92-2215-4F21-C1DB32FF83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7261422-E6E8-F245-8A1D-FBB8F5474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360270-9A77-4902-B7F0-A4179598BE30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Образ слайда 1">
            <a:extLst>
              <a:ext uri="{FF2B5EF4-FFF2-40B4-BE49-F238E27FC236}">
                <a16:creationId xmlns:a16="http://schemas.microsoft.com/office/drawing/2014/main" id="{FE2CF2D3-E42B-2AAA-71C9-76F57BF4C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Заметки 2">
            <a:extLst>
              <a:ext uri="{FF2B5EF4-FFF2-40B4-BE49-F238E27FC236}">
                <a16:creationId xmlns:a16="http://schemas.microsoft.com/office/drawing/2014/main" id="{75051E0E-7C05-0AB5-16F9-5CA90545FC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6148" name="Номер слайда 3">
            <a:extLst>
              <a:ext uri="{FF2B5EF4-FFF2-40B4-BE49-F238E27FC236}">
                <a16:creationId xmlns:a16="http://schemas.microsoft.com/office/drawing/2014/main" id="{1136670D-DB75-891D-2991-CCFC83253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839508-B18B-4061-A8C1-60D5F30CC2C9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726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87ED21DC-EBC9-62E1-1218-9919466A7D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D64A54BB-BD91-8DCA-E992-33C38DEE1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A3C4995C-546F-D39B-0059-5AF12E34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CB98A3-1A3E-4340-A4AE-95AF5B7D3D2C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Образ слайда 1">
            <a:extLst>
              <a:ext uri="{FF2B5EF4-FFF2-40B4-BE49-F238E27FC236}">
                <a16:creationId xmlns:a16="http://schemas.microsoft.com/office/drawing/2014/main" id="{55741E49-23F8-CE19-FF1D-797FB7383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Заметки 2">
            <a:extLst>
              <a:ext uri="{FF2B5EF4-FFF2-40B4-BE49-F238E27FC236}">
                <a16:creationId xmlns:a16="http://schemas.microsoft.com/office/drawing/2014/main" id="{59C1E591-E337-7433-2D2B-90BE2DF095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532" name="Номер слайда 3">
            <a:extLst>
              <a:ext uri="{FF2B5EF4-FFF2-40B4-BE49-F238E27FC236}">
                <a16:creationId xmlns:a16="http://schemas.microsoft.com/office/drawing/2014/main" id="{F50B82D9-6869-586A-585D-F7E9E2D94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525785-F623-4681-9C56-C65558A299A5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Образ слайда 1">
            <a:extLst>
              <a:ext uri="{FF2B5EF4-FFF2-40B4-BE49-F238E27FC236}">
                <a16:creationId xmlns:a16="http://schemas.microsoft.com/office/drawing/2014/main" id="{55741E49-23F8-CE19-FF1D-797FB73837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Заметки 2">
            <a:extLst>
              <a:ext uri="{FF2B5EF4-FFF2-40B4-BE49-F238E27FC236}">
                <a16:creationId xmlns:a16="http://schemas.microsoft.com/office/drawing/2014/main" id="{59C1E591-E337-7433-2D2B-90BE2DF095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532" name="Номер слайда 3">
            <a:extLst>
              <a:ext uri="{FF2B5EF4-FFF2-40B4-BE49-F238E27FC236}">
                <a16:creationId xmlns:a16="http://schemas.microsoft.com/office/drawing/2014/main" id="{F50B82D9-6869-586A-585D-F7E9E2D94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525785-F623-4681-9C56-C65558A299A5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02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>
            <a:extLst>
              <a:ext uri="{FF2B5EF4-FFF2-40B4-BE49-F238E27FC236}">
                <a16:creationId xmlns:a16="http://schemas.microsoft.com/office/drawing/2014/main" id="{F9FCC12F-2BB4-2076-2B43-F283C77989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Заметки 2">
            <a:extLst>
              <a:ext uri="{FF2B5EF4-FFF2-40B4-BE49-F238E27FC236}">
                <a16:creationId xmlns:a16="http://schemas.microsoft.com/office/drawing/2014/main" id="{286F700B-952E-765B-CF3C-3073554044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628" name="Номер слайда 3">
            <a:extLst>
              <a:ext uri="{FF2B5EF4-FFF2-40B4-BE49-F238E27FC236}">
                <a16:creationId xmlns:a16="http://schemas.microsoft.com/office/drawing/2014/main" id="{2C69BB9D-30E5-81CD-728A-BFFCDC733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A5FBC5-DE4F-47BF-A383-567C89835588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>
            <a:extLst>
              <a:ext uri="{FF2B5EF4-FFF2-40B4-BE49-F238E27FC236}">
                <a16:creationId xmlns:a16="http://schemas.microsoft.com/office/drawing/2014/main" id="{F9FCC12F-2BB4-2076-2B43-F283C77989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Заметки 2">
            <a:extLst>
              <a:ext uri="{FF2B5EF4-FFF2-40B4-BE49-F238E27FC236}">
                <a16:creationId xmlns:a16="http://schemas.microsoft.com/office/drawing/2014/main" id="{286F700B-952E-765B-CF3C-3073554044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628" name="Номер слайда 3">
            <a:extLst>
              <a:ext uri="{FF2B5EF4-FFF2-40B4-BE49-F238E27FC236}">
                <a16:creationId xmlns:a16="http://schemas.microsoft.com/office/drawing/2014/main" id="{2C69BB9D-30E5-81CD-728A-BFFCDC733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A5FBC5-DE4F-47BF-A383-567C89835588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Образ слайда 1">
            <a:extLst>
              <a:ext uri="{FF2B5EF4-FFF2-40B4-BE49-F238E27FC236}">
                <a16:creationId xmlns:a16="http://schemas.microsoft.com/office/drawing/2014/main" id="{FE2CF2D3-E42B-2AAA-71C9-76F57BF4C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Заметки 2">
            <a:extLst>
              <a:ext uri="{FF2B5EF4-FFF2-40B4-BE49-F238E27FC236}">
                <a16:creationId xmlns:a16="http://schemas.microsoft.com/office/drawing/2014/main" id="{75051E0E-7C05-0AB5-16F9-5CA90545FC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6148" name="Номер слайда 3">
            <a:extLst>
              <a:ext uri="{FF2B5EF4-FFF2-40B4-BE49-F238E27FC236}">
                <a16:creationId xmlns:a16="http://schemas.microsoft.com/office/drawing/2014/main" id="{1136670D-DB75-891D-2991-CCFC83253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839508-B18B-4061-A8C1-60D5F30CC2C9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538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>
            <a:extLst>
              <a:ext uri="{FF2B5EF4-FFF2-40B4-BE49-F238E27FC236}">
                <a16:creationId xmlns:a16="http://schemas.microsoft.com/office/drawing/2014/main" id="{F9FCC12F-2BB4-2076-2B43-F283C77989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Заметки 2">
            <a:extLst>
              <a:ext uri="{FF2B5EF4-FFF2-40B4-BE49-F238E27FC236}">
                <a16:creationId xmlns:a16="http://schemas.microsoft.com/office/drawing/2014/main" id="{286F700B-952E-765B-CF3C-3073554044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628" name="Номер слайда 3">
            <a:extLst>
              <a:ext uri="{FF2B5EF4-FFF2-40B4-BE49-F238E27FC236}">
                <a16:creationId xmlns:a16="http://schemas.microsoft.com/office/drawing/2014/main" id="{2C69BB9D-30E5-81CD-728A-BFFCDC733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A5FBC5-DE4F-47BF-A383-567C89835588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932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>
            <a:extLst>
              <a:ext uri="{FF2B5EF4-FFF2-40B4-BE49-F238E27FC236}">
                <a16:creationId xmlns:a16="http://schemas.microsoft.com/office/drawing/2014/main" id="{F9FCC12F-2BB4-2076-2B43-F283C77989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Заметки 2">
            <a:extLst>
              <a:ext uri="{FF2B5EF4-FFF2-40B4-BE49-F238E27FC236}">
                <a16:creationId xmlns:a16="http://schemas.microsoft.com/office/drawing/2014/main" id="{286F700B-952E-765B-CF3C-3073554044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628" name="Номер слайда 3">
            <a:extLst>
              <a:ext uri="{FF2B5EF4-FFF2-40B4-BE49-F238E27FC236}">
                <a16:creationId xmlns:a16="http://schemas.microsoft.com/office/drawing/2014/main" id="{2C69BB9D-30E5-81CD-728A-BFFCDC733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A5FBC5-DE4F-47BF-A383-567C89835588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20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Образ слайда 1">
            <a:extLst>
              <a:ext uri="{FF2B5EF4-FFF2-40B4-BE49-F238E27FC236}">
                <a16:creationId xmlns:a16="http://schemas.microsoft.com/office/drawing/2014/main" id="{FE2CF2D3-E42B-2AAA-71C9-76F57BF4C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Заметки 2">
            <a:extLst>
              <a:ext uri="{FF2B5EF4-FFF2-40B4-BE49-F238E27FC236}">
                <a16:creationId xmlns:a16="http://schemas.microsoft.com/office/drawing/2014/main" id="{75051E0E-7C05-0AB5-16F9-5CA90545FC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6148" name="Номер слайда 3">
            <a:extLst>
              <a:ext uri="{FF2B5EF4-FFF2-40B4-BE49-F238E27FC236}">
                <a16:creationId xmlns:a16="http://schemas.microsoft.com/office/drawing/2014/main" id="{1136670D-DB75-891D-2991-CCFC83253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839508-B18B-4061-A8C1-60D5F30CC2C9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Образ слайда 1">
            <a:extLst>
              <a:ext uri="{FF2B5EF4-FFF2-40B4-BE49-F238E27FC236}">
                <a16:creationId xmlns:a16="http://schemas.microsoft.com/office/drawing/2014/main" id="{FE2CF2D3-E42B-2AAA-71C9-76F57BF4C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Заметки 2">
            <a:extLst>
              <a:ext uri="{FF2B5EF4-FFF2-40B4-BE49-F238E27FC236}">
                <a16:creationId xmlns:a16="http://schemas.microsoft.com/office/drawing/2014/main" id="{75051E0E-7C05-0AB5-16F9-5CA90545FC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6148" name="Номер слайда 3">
            <a:extLst>
              <a:ext uri="{FF2B5EF4-FFF2-40B4-BE49-F238E27FC236}">
                <a16:creationId xmlns:a16="http://schemas.microsoft.com/office/drawing/2014/main" id="{1136670D-DB75-891D-2991-CCFC83253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839508-B18B-4061-A8C1-60D5F30CC2C9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86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Образ слайда 1">
            <a:extLst>
              <a:ext uri="{FF2B5EF4-FFF2-40B4-BE49-F238E27FC236}">
                <a16:creationId xmlns:a16="http://schemas.microsoft.com/office/drawing/2014/main" id="{FE2CF2D3-E42B-2AAA-71C9-76F57BF4C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Заметки 2">
            <a:extLst>
              <a:ext uri="{FF2B5EF4-FFF2-40B4-BE49-F238E27FC236}">
                <a16:creationId xmlns:a16="http://schemas.microsoft.com/office/drawing/2014/main" id="{75051E0E-7C05-0AB5-16F9-5CA90545FC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6148" name="Номер слайда 3">
            <a:extLst>
              <a:ext uri="{FF2B5EF4-FFF2-40B4-BE49-F238E27FC236}">
                <a16:creationId xmlns:a16="http://schemas.microsoft.com/office/drawing/2014/main" id="{1136670D-DB75-891D-2991-CCFC83253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839508-B18B-4061-A8C1-60D5F30CC2C9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66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Образ слайда 1">
            <a:extLst>
              <a:ext uri="{FF2B5EF4-FFF2-40B4-BE49-F238E27FC236}">
                <a16:creationId xmlns:a16="http://schemas.microsoft.com/office/drawing/2014/main" id="{D76CAB00-73FF-E5F5-153F-F3BE189D62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Заметки 2">
            <a:extLst>
              <a:ext uri="{FF2B5EF4-FFF2-40B4-BE49-F238E27FC236}">
                <a16:creationId xmlns:a16="http://schemas.microsoft.com/office/drawing/2014/main" id="{7F09E78A-2B69-A463-426D-7913EC97124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8196" name="Номер слайда 3">
            <a:extLst>
              <a:ext uri="{FF2B5EF4-FFF2-40B4-BE49-F238E27FC236}">
                <a16:creationId xmlns:a16="http://schemas.microsoft.com/office/drawing/2014/main" id="{5150D85D-701E-B79F-1F26-0A2511C2E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5EC24F-2EDC-4BC7-9D3C-EFAD52D989C8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Образ слайда 1">
            <a:extLst>
              <a:ext uri="{FF2B5EF4-FFF2-40B4-BE49-F238E27FC236}">
                <a16:creationId xmlns:a16="http://schemas.microsoft.com/office/drawing/2014/main" id="{F306B5BF-4993-8983-EA65-3F3DBD3ACA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Заметки 2">
            <a:extLst>
              <a:ext uri="{FF2B5EF4-FFF2-40B4-BE49-F238E27FC236}">
                <a16:creationId xmlns:a16="http://schemas.microsoft.com/office/drawing/2014/main" id="{8B8777FA-EAC8-FA26-6658-64C1CA2A4B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244" name="Номер слайда 3">
            <a:extLst>
              <a:ext uri="{FF2B5EF4-FFF2-40B4-BE49-F238E27FC236}">
                <a16:creationId xmlns:a16="http://schemas.microsoft.com/office/drawing/2014/main" id="{C4BC93BC-2C02-F375-534D-8A7564E94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8CEA5A-DAD1-49C6-8EB3-128CCA081AB6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8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Образ слайда 1">
            <a:extLst>
              <a:ext uri="{FF2B5EF4-FFF2-40B4-BE49-F238E27FC236}">
                <a16:creationId xmlns:a16="http://schemas.microsoft.com/office/drawing/2014/main" id="{F306B5BF-4993-8983-EA65-3F3DBD3ACA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Заметки 2">
            <a:extLst>
              <a:ext uri="{FF2B5EF4-FFF2-40B4-BE49-F238E27FC236}">
                <a16:creationId xmlns:a16="http://schemas.microsoft.com/office/drawing/2014/main" id="{8B8777FA-EAC8-FA26-6658-64C1CA2A4B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244" name="Номер слайда 3">
            <a:extLst>
              <a:ext uri="{FF2B5EF4-FFF2-40B4-BE49-F238E27FC236}">
                <a16:creationId xmlns:a16="http://schemas.microsoft.com/office/drawing/2014/main" id="{C4BC93BC-2C02-F375-534D-8A7564E94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8CEA5A-DAD1-49C6-8EB3-128CCA081AB6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Образ слайда 1">
            <a:extLst>
              <a:ext uri="{FF2B5EF4-FFF2-40B4-BE49-F238E27FC236}">
                <a16:creationId xmlns:a16="http://schemas.microsoft.com/office/drawing/2014/main" id="{F306B5BF-4993-8983-EA65-3F3DBD3ACA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Заметки 2">
            <a:extLst>
              <a:ext uri="{FF2B5EF4-FFF2-40B4-BE49-F238E27FC236}">
                <a16:creationId xmlns:a16="http://schemas.microsoft.com/office/drawing/2014/main" id="{8B8777FA-EAC8-FA26-6658-64C1CA2A4B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244" name="Номер слайда 3">
            <a:extLst>
              <a:ext uri="{FF2B5EF4-FFF2-40B4-BE49-F238E27FC236}">
                <a16:creationId xmlns:a16="http://schemas.microsoft.com/office/drawing/2014/main" id="{C4BC93BC-2C02-F375-534D-8A7564E94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8CEA5A-DAD1-49C6-8EB3-128CCA081AB6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46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38B401-10B3-EFB8-7CBB-18E83EEB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FFB41-134E-41FE-980C-A00CFDD67245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C40848-F87A-7548-4DC8-B6BBAC71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DF7A40-DD21-C80C-E0C5-4E387933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1F64C-57FA-4D42-B795-F9BB758FE1C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132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B4B587-AD0C-C5A5-9E87-5DB88099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224A5-760B-4591-9E3A-791AF244B615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20A3E0-75EB-41BA-B715-6AD3634A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80CC2F-9B77-80E2-FB47-43A4039E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CF518-6597-4885-91DE-8A3113B31A0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61156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2C3FE3-C026-6C03-E8E3-75082161A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DCCFB-2E0B-41C2-9E27-82A0FC881FDD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6D9614-B028-4EEB-D6B1-5EBBF57C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E77881-E1BE-6FE3-1EF1-37811C3B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1A421-2A16-4096-82F4-405C8EBEBA2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8707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7276F7-8E67-049B-8F6A-7C332544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E0288-3F9D-4F74-9AC1-402FCA9373E5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7B5974-B727-11E3-CEFD-C839D8DDA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44D9FD-A36B-A830-7264-D2B1829C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C1281-0BC0-4E06-9498-70DE1D5D608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9558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EB23C5-8B80-9703-E62E-53B19DE61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98682-C500-4F2D-82BA-F96D3BFAC631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0917DF-DC02-7C7B-E111-EA25C6F8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3E13FF-6409-B356-B52D-821C9206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8B0E3-AFD0-4508-9953-63610A93708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5566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122D8A6A-4E66-94EB-F7AF-AC2CCD27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8889F-6016-41C8-8B46-8BA540392BB3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F175BD50-E8C6-B563-BB31-47D4E4B1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C280A633-9CD7-C17F-BE39-C0807330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0BFB5-E1F5-4F08-A13B-D7927B37B15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6202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5CA29807-37CB-5951-BB83-48812135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58DF7-4BA5-4708-9825-52E5EEC6D309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5F63AA85-DFAA-B142-F0DF-F830091C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ADDB3A7B-8749-5AD6-A86B-EA6595E7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BBE27-5B33-4E85-AB6B-F6E8CDA9C2E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5407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D7211AE5-48B3-C715-0A03-B5A959A6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A90F2-B53B-49EC-A409-7C75A73DD7C1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3ACC08E9-D189-3603-DA67-082A1F81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7C7839D9-9FFE-F494-6D28-51FAB724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EF296-93F6-4E63-A57B-FF20B8114B5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0464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826C34E5-D490-B1D9-8A75-BA4C99DD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8CF28-FC93-450B-B4DC-672B44D899F0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4338E109-F353-20C3-51F3-E74F0CBE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7736CA5B-1A15-6BC2-43E4-B42E85CC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0A2EA-56DE-4126-8DC0-7ABBFF631DE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73893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A9996DC2-4153-8365-C494-363D34EB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3CD4A-5A4C-4E37-B3B7-996269C8A0C5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B3FCFD49-C77D-7D90-2B18-FA5E1A12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4940A4-E692-5830-DE92-84BFD70C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094FD-CDC9-4FF1-B15E-658962B806E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3477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F7AD0235-741A-C63D-9AA7-F228C405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1D4C7-3A25-4E1D-8DBB-C0388E41E8C6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BF2BEA2C-BD56-61EC-491D-894A47E0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ED495309-FF4E-E466-DCD1-B1AF79FE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2F446-7CC5-432E-AF11-F9FA3E4C3CF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64368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EAC7DCC0-8D3D-89AB-DB27-5FFCF687697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9CD36E38-726F-0A46-D217-DDEF22A4A5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4BA5A6-733A-52FA-33EB-2E8946C48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8AB6CF2-E402-4951-A611-CCDED08DB375}" type="datetimeFigureOut">
              <a:rPr lang="ru-RU"/>
              <a:pPr>
                <a:defRPr/>
              </a:pPr>
              <a:t>25.09.2023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E5E2A6-9A8C-9616-5081-173F3928E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3CAA16-5059-B4CC-4CF3-8E03D3790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6504115-EE89-455B-99D8-5EEB45E41A4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0FC2BE84-7361-E5E6-4F5D-725FE2124508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768350" y="2940049"/>
            <a:ext cx="7835900" cy="106501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3DC350F-6BDA-7FCA-727D-45EDDE32FE9A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0" y="6308725"/>
            <a:ext cx="9144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</a:t>
            </a: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40C4D34A-F2FB-BAB0-C73A-F1BAFE4CD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0"/>
            <a:ext cx="8497888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ru-RU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Минобрнауки</a:t>
            </a:r>
            <a:r>
              <a:rPr lang="ru-RU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России</a:t>
            </a:r>
            <a:endParaRPr lang="en-US" sz="1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ru-RU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</a:t>
            </a:r>
            <a:r>
              <a:rPr lang="en-US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высшего</a:t>
            </a:r>
            <a:r>
              <a:rPr lang="en-US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образования                                                    </a:t>
            </a:r>
            <a:r>
              <a:rPr lang="ru-RU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Санкт-Петербургский государственный технологический институт (технический университет)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B7887B3A-A0A4-5A18-759A-3647BB7FD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97113"/>
            <a:ext cx="9144000" cy="646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КУРСОВОЙ ПРОЕКТ ПО ДИСЦИПЛИНЕ</a:t>
            </a:r>
          </a:p>
          <a:p>
            <a:pPr algn="ctr" eaLnBrk="1" hangingPunct="1">
              <a:defRPr/>
            </a:pPr>
            <a:r>
              <a:rPr lang="ru-RU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«ИНФОРМАЦИОННЫЕ ТЕХНОЛОГИИ И ПРОГРАММИРОВАНИЕ»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B6165C3D-B0E7-EE62-8EFC-833B9276D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75" y="674688"/>
            <a:ext cx="7559675" cy="1262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Направление подготовки:  09.03.01 </a:t>
            </a:r>
            <a:r>
              <a:rPr lang="ru-RU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«Информатика и вычислительная техника»</a:t>
            </a:r>
          </a:p>
          <a:p>
            <a:pPr eaLnBrk="1" hangingPunct="1">
              <a:defRPr/>
            </a:pPr>
            <a:r>
              <a:rPr lang="ru-RU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Направленность образовательной программы  </a:t>
            </a:r>
            <a:r>
              <a:rPr lang="ru-RU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«Системы автоматизированного проектирования»</a:t>
            </a:r>
          </a:p>
          <a:p>
            <a:pPr eaLnBrk="1" hangingPunct="1">
              <a:defRPr/>
            </a:pPr>
            <a:r>
              <a:rPr lang="ru-RU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Факультет</a:t>
            </a:r>
            <a:r>
              <a:rPr lang="ru-RU" sz="1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ru-RU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информационных технологий и управления</a:t>
            </a:r>
          </a:p>
          <a:p>
            <a:pPr eaLnBrk="1" hangingPunct="1">
              <a:defRPr/>
            </a:pPr>
            <a:r>
              <a:rPr lang="ru-RU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Кафедра </a:t>
            </a:r>
            <a:r>
              <a:rPr lang="ru-RU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систем автоматизированного проектирования и управления</a:t>
            </a:r>
            <a:endParaRPr lang="ru-RU" sz="1400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9" name="Rectangle 1222">
            <a:extLst>
              <a:ext uri="{FF2B5EF4-FFF2-40B4-BE49-F238E27FC236}">
                <a16:creationId xmlns:a16="http://schemas.microsoft.com/office/drawing/2014/main" id="{BE1EAEC3-790E-ACE8-49D3-D90A999A2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27813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3080" name="Rectangle 1224">
            <a:extLst>
              <a:ext uri="{FF2B5EF4-FFF2-40B4-BE49-F238E27FC236}">
                <a16:creationId xmlns:a16="http://schemas.microsoft.com/office/drawing/2014/main" id="{84B33F5B-16E5-92C7-CE3F-07E0644B1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27813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3081" name="Rectangle 2">
            <a:extLst>
              <a:ext uri="{FF2B5EF4-FFF2-40B4-BE49-F238E27FC236}">
                <a16:creationId xmlns:a16="http://schemas.microsoft.com/office/drawing/2014/main" id="{C25D0A13-B6A4-F89E-7241-F1271EB6C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3082" name="Rectangle 4">
            <a:extLst>
              <a:ext uri="{FF2B5EF4-FFF2-40B4-BE49-F238E27FC236}">
                <a16:creationId xmlns:a16="http://schemas.microsoft.com/office/drawing/2014/main" id="{522AF9D6-AC9C-1AA9-A898-CAF1A6CFB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0343" name="Group 103">
            <a:extLst>
              <a:ext uri="{FF2B5EF4-FFF2-40B4-BE49-F238E27FC236}">
                <a16:creationId xmlns:a16="http://schemas.microsoft.com/office/drawing/2014/main" id="{47A72359-D277-CD3B-EE3E-68B3D77CE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762660"/>
              </p:ext>
            </p:extLst>
          </p:nvPr>
        </p:nvGraphicFramePr>
        <p:xfrm>
          <a:off x="0" y="4141788"/>
          <a:ext cx="9144000" cy="822436"/>
        </p:xfrm>
        <a:graphic>
          <a:graphicData uri="http://schemas.openxmlformats.org/drawingml/2006/table">
            <a:tbl>
              <a:tblPr/>
              <a:tblGrid>
                <a:gridCol w="183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5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Обучающийся</a:t>
                      </a:r>
                    </a:p>
                  </a:txBody>
                  <a:tcPr marT="45589" marB="4558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Студент гр.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423 Мухаметов Данил Ильнурович</a:t>
                      </a:r>
                    </a:p>
                  </a:txBody>
                  <a:tcPr marT="45589" marB="455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8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Руководители </a:t>
                      </a:r>
                    </a:p>
                  </a:txBody>
                  <a:tcPr marT="45589" marB="4558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Доцент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Корниенко Иван Григорьевич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Старший преподаватель Федин Алексей Константинович</a:t>
                      </a:r>
                    </a:p>
                  </a:txBody>
                  <a:tcPr marT="45589" marB="455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92" name="Picture 108" descr="Логотип_САПРиУ">
            <a:extLst>
              <a:ext uri="{FF2B5EF4-FFF2-40B4-BE49-F238E27FC236}">
                <a16:creationId xmlns:a16="http://schemas.microsoft.com/office/drawing/2014/main" id="{7FB6EF79-C79F-CCCB-BF77-9C76593B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0" y="1095375"/>
            <a:ext cx="9001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3" name="Picture 23" descr="spbgti_logo.png">
            <a:extLst>
              <a:ext uri="{FF2B5EF4-FFF2-40B4-BE49-F238E27FC236}">
                <a16:creationId xmlns:a16="http://schemas.microsoft.com/office/drawing/2014/main" id="{F3D4D413-4129-4374-EF1B-5A06CE042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42875"/>
            <a:ext cx="638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036E964D-4247-8952-22AE-67520361FD74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30225" y="6334125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11267" name="Picture 6" descr="Логотип_САПРиУ">
            <a:extLst>
              <a:ext uri="{FF2B5EF4-FFF2-40B4-BE49-F238E27FC236}">
                <a16:creationId xmlns:a16="http://schemas.microsoft.com/office/drawing/2014/main" id="{2DD8B93B-48B6-5CF1-A416-C0DC5C8F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45A9D98-1762-59F1-4583-F91EE030A7BD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337550" y="0"/>
            <a:ext cx="806450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10/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11269" name="Picture 6" descr="spbgti_logo.png">
            <a:extLst>
              <a:ext uri="{FF2B5EF4-FFF2-40B4-BE49-F238E27FC236}">
                <a16:creationId xmlns:a16="http://schemas.microsoft.com/office/drawing/2014/main" id="{EC5C01A6-A6B2-F994-2B28-84D0CBC71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A39C4F-70A3-4E69-9BC6-0A20F9D5C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017" y="1709701"/>
            <a:ext cx="5529758" cy="4159677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0730DAC-A863-4E37-B908-FCB4B860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17" y="97412"/>
            <a:ext cx="8490396" cy="1174750"/>
          </a:xfrm>
        </p:spPr>
        <p:txBody>
          <a:bodyPr/>
          <a:lstStyle/>
          <a:p>
            <a:pPr>
              <a:defRPr/>
            </a:pPr>
            <a:r>
              <a:rPr lang="ru-RU" sz="3200" b="0" cap="none" dirty="0"/>
              <a:t>Обоснование выбора средств   разработки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1E032D1-4C26-44E4-9427-9532F2E75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2006" y="613390"/>
            <a:ext cx="7205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Сравнительная таблица сред разработки (IDE) </a:t>
            </a:r>
            <a:endParaRPr lang="ru-RU" alt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7CC7CF-7E39-4339-BDD8-83FD4AF58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05637"/>
            <a:ext cx="2376264" cy="163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74257EF-470C-4447-BF01-F97474EAD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2" y="3237781"/>
            <a:ext cx="2809922" cy="149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B47E4784-7BB5-9915-01B2-125B68B8126E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71500" y="6334125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13315" name="Picture 6" descr="Логотип_САПРиУ">
            <a:extLst>
              <a:ext uri="{FF2B5EF4-FFF2-40B4-BE49-F238E27FC236}">
                <a16:creationId xmlns:a16="http://schemas.microsoft.com/office/drawing/2014/main" id="{014B7521-196A-01D5-1F58-7CB329E68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DC24CA8-1847-43FD-407E-030E8AF1E623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180387" y="-19327"/>
            <a:ext cx="963613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1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1/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13317" name="Picture 6" descr="spbgti_logo.png">
            <a:extLst>
              <a:ext uri="{FF2B5EF4-FFF2-40B4-BE49-F238E27FC236}">
                <a16:creationId xmlns:a16="http://schemas.microsoft.com/office/drawing/2014/main" id="{74DA36A2-EAA0-0828-28FF-55BB9CC9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71483F-7503-70CF-15C7-5D894B97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67" y="49968"/>
            <a:ext cx="7489825" cy="763587"/>
          </a:xfrm>
        </p:spPr>
        <p:txBody>
          <a:bodyPr/>
          <a:lstStyle/>
          <a:p>
            <a:pPr algn="ctr">
              <a:defRPr/>
            </a:pPr>
            <a:r>
              <a:rPr lang="ru-RU" sz="3200" b="0" cap="none" dirty="0"/>
              <a:t>Цель и задачи курсового проекта</a:t>
            </a:r>
          </a:p>
        </p:txBody>
      </p:sp>
      <p:sp>
        <p:nvSpPr>
          <p:cNvPr id="13319" name="TextBox 14">
            <a:extLst>
              <a:ext uri="{FF2B5EF4-FFF2-40B4-BE49-F238E27FC236}">
                <a16:creationId xmlns:a16="http://schemas.microsoft.com/office/drawing/2014/main" id="{1223E6FE-8B09-4F78-F361-5E011C810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122" y="1680912"/>
            <a:ext cx="7710487" cy="297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Целью курсового проекта является разработка программного комплекса для исследования поведения физических тел в гравитационном поле.	</a:t>
            </a:r>
            <a:endParaRPr lang="en-US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>
              <a:buNone/>
            </a:pPr>
            <a:endParaRPr lang="ru-RU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Программный комплекс будет включать: </a:t>
            </a: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–Задание объектов сцены через графический интерфейс (</a:t>
            </a:r>
            <a:r>
              <a:rPr lang="en-US" sz="1800" dirty="0">
                <a:effectLst/>
                <a:latin typeface="+mn-lt"/>
                <a:ea typeface="Times New Roman" panose="02020603050405020304" pitchFamily="18" charset="0"/>
              </a:rPr>
              <a:t>UI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).</a:t>
            </a: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–Задание параметров сцены (физики), через графический интерфейс (</a:t>
            </a:r>
            <a:r>
              <a:rPr lang="en-US" sz="1800" dirty="0">
                <a:effectLst/>
                <a:latin typeface="+mn-lt"/>
                <a:ea typeface="Times New Roman" panose="02020603050405020304" pitchFamily="18" charset="0"/>
              </a:rPr>
              <a:t>UI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).</a:t>
            </a: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–Просчёт физики объектов.</a:t>
            </a: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–Отрисовка объектов.</a:t>
            </a:r>
            <a:endParaRPr lang="en-US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 algn="just">
              <a:buNone/>
            </a:pPr>
            <a:endParaRPr lang="ru-RU" sz="1800" dirty="0">
              <a:effectLst/>
              <a:latin typeface="+mn-lt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25B2C71B-0D54-F0BE-D583-231C539F386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612775" y="6329521"/>
            <a:ext cx="7920038" cy="404812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15363" name="Picture 6" descr="Логотип_САПРиУ">
            <a:extLst>
              <a:ext uri="{FF2B5EF4-FFF2-40B4-BE49-F238E27FC236}">
                <a16:creationId xmlns:a16="http://schemas.microsoft.com/office/drawing/2014/main" id="{B1444E90-586A-09B3-7404-3051920A7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F6A1919-C122-A4A9-C012-F36F98EF430E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290592" y="-43355"/>
            <a:ext cx="940297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1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15365" name="Picture 6" descr="spbgti_logo.png">
            <a:extLst>
              <a:ext uri="{FF2B5EF4-FFF2-40B4-BE49-F238E27FC236}">
                <a16:creationId xmlns:a16="http://schemas.microsoft.com/office/drawing/2014/main" id="{E2FE6CAC-5E4E-3021-2026-96D2E4AC6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Box 14">
            <a:extLst>
              <a:ext uri="{FF2B5EF4-FFF2-40B4-BE49-F238E27FC236}">
                <a16:creationId xmlns:a16="http://schemas.microsoft.com/office/drawing/2014/main" id="{DD54FF44-874B-5503-6A00-4104858C2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98" y="889843"/>
            <a:ext cx="7849245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В соответствии с поставленной целью были сформулированы следующие задачи:</a:t>
            </a:r>
            <a:endParaRPr lang="en-US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 algn="just">
              <a:buNone/>
            </a:pPr>
            <a:endParaRPr lang="ru-RU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–Составить формализованное описание процесса тестирования студента как объекта обработки информации.</a:t>
            </a: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–Постановить задачу обработки и отрисовки физики объекта.</a:t>
            </a: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–Разработать функциональную структуру программного комплекса обработки и отрисовки.</a:t>
            </a: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–Разработать компоненты математического обеспечения программного комплекса.</a:t>
            </a: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–Разработать структуры интерфейсов для пользователя программного комплекса.</a:t>
            </a: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–Описать структур данных и алгоритмов.</a:t>
            </a: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–Описать структуры программы.</a:t>
            </a:r>
          </a:p>
          <a:p>
            <a:pPr algn="just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–Протестировать программный комплекс.</a:t>
            </a:r>
          </a:p>
          <a:p>
            <a:pPr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–Оформить документацию по проекту.</a:t>
            </a:r>
            <a:endParaRPr lang="ru-RU" altLang="ru-RU" sz="1600" dirty="0">
              <a:latin typeface="+mn-lt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61164DB-16B4-4B56-8E98-1AB708AF326F}"/>
              </a:ext>
            </a:extLst>
          </p:cNvPr>
          <p:cNvSpPr txBox="1">
            <a:spLocks/>
          </p:cNvSpPr>
          <p:nvPr/>
        </p:nvSpPr>
        <p:spPr bwMode="auto">
          <a:xfrm>
            <a:off x="800767" y="49968"/>
            <a:ext cx="74898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ru-RU" sz="3200" b="0" cap="none"/>
              <a:t>Цель и задачи курсового проекта</a:t>
            </a:r>
            <a:endParaRPr lang="ru-RU" sz="3200" b="0" cap="none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C4A25789-24E1-7CDE-9B2D-4CE60F3986AB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46100" y="6299200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17411" name="Picture 6" descr="Логотип_САПРиУ">
            <a:extLst>
              <a:ext uri="{FF2B5EF4-FFF2-40B4-BE49-F238E27FC236}">
                <a16:creationId xmlns:a16="http://schemas.microsoft.com/office/drawing/2014/main" id="{8744C154-55B4-2349-B4B5-8F8EDFB0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F4D1E06-598C-8801-1937-217622F5AA83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294449" y="0"/>
            <a:ext cx="944563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1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3/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17413" name="Picture 6" descr="spbgti_logo.png">
            <a:extLst>
              <a:ext uri="{FF2B5EF4-FFF2-40B4-BE49-F238E27FC236}">
                <a16:creationId xmlns:a16="http://schemas.microsoft.com/office/drawing/2014/main" id="{BBD9EC13-B582-8894-9905-3C0BD2A6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Заголовок 1">
            <a:extLst>
              <a:ext uri="{FF2B5EF4-FFF2-40B4-BE49-F238E27FC236}">
                <a16:creationId xmlns:a16="http://schemas.microsoft.com/office/drawing/2014/main" id="{97DEE9A0-726C-C1B3-8A62-689D24C6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19" y="0"/>
            <a:ext cx="7772400" cy="649287"/>
          </a:xfrm>
        </p:spPr>
        <p:txBody>
          <a:bodyPr/>
          <a:lstStyle/>
          <a:p>
            <a:pPr algn="ctr"/>
            <a:r>
              <a:rPr lang="ru-RU" altLang="ru-RU" sz="3200" b="0" cap="none" dirty="0">
                <a:cs typeface="Calibri" panose="020F0502020204030204" pitchFamily="34" charset="0"/>
              </a:rPr>
              <a:t>Формализованное описание процесса поведения физических тел в гравитационном поле</a:t>
            </a:r>
            <a:endParaRPr lang="ru-RU" altLang="ru-RU" sz="3200" b="0" cap="non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4AFDC-BAA8-4FAE-B439-D0038CD58F64}"/>
              </a:ext>
            </a:extLst>
          </p:cNvPr>
          <p:cNvSpPr txBox="1"/>
          <p:nvPr/>
        </p:nvSpPr>
        <p:spPr>
          <a:xfrm>
            <a:off x="328041" y="4368281"/>
            <a:ext cx="8389088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just">
              <a:spcAft>
                <a:spcPts val="800"/>
              </a:spcAft>
            </a:pP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 = { </a:t>
            </a:r>
            <a:r>
              <a:rPr lang="ru-RU" sz="16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iPoints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} – вектор входных данных, где </a:t>
            </a:r>
            <a:r>
              <a:rPr lang="ru-RU" sz="16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iPoints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– объект точки( положение, скорость, ускорение точки).</a:t>
            </a:r>
          </a:p>
          <a:p>
            <a:pPr indent="540385" algn="just">
              <a:spcAft>
                <a:spcPts val="800"/>
              </a:spcAft>
            </a:pP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 = { </a:t>
            </a:r>
            <a:r>
              <a:rPr lang="ru-RU" sz="16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} – вектор управляющего воздействия, где </a:t>
            </a:r>
            <a:r>
              <a:rPr lang="ru-RU" sz="16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– состояния физического движка.</a:t>
            </a:r>
          </a:p>
          <a:p>
            <a:pPr indent="540385" algn="just">
              <a:spcAft>
                <a:spcPts val="800"/>
              </a:spcAft>
            </a:pP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 = { </a:t>
            </a:r>
            <a:r>
              <a:rPr lang="ru-RU" sz="16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oPoints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} – вектор выходных данных, где </a:t>
            </a:r>
            <a:r>
              <a:rPr lang="ru-RU" sz="16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oPoints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– объект точки( положение, скорость, ускорение точки).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016EDC-AE7C-420D-B372-5CDAD32A5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483085"/>
            <a:ext cx="6516110" cy="27291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2EA28EB8-1284-E7F3-008A-2C5562E4122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71500" y="6375400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5123" name="Picture 6" descr="Логотип_САПРиУ">
            <a:extLst>
              <a:ext uri="{FF2B5EF4-FFF2-40B4-BE49-F238E27FC236}">
                <a16:creationId xmlns:a16="http://schemas.microsoft.com/office/drawing/2014/main" id="{E0A19622-67F1-D9CD-21C2-1F38D03D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7868400-780C-2839-BA77-8116E2B43F2C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083579" y="-51338"/>
            <a:ext cx="1509654" cy="512604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14/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5125" name="Picture 6" descr="spbgti_logo.png">
            <a:extLst>
              <a:ext uri="{FF2B5EF4-FFF2-40B4-BE49-F238E27FC236}">
                <a16:creationId xmlns:a16="http://schemas.microsoft.com/office/drawing/2014/main" id="{A1DF3E85-0DBA-3A06-66FF-D5DAA14C7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F58DC-8E9E-D629-6755-B7CA3EF5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104272"/>
            <a:ext cx="7772400" cy="742950"/>
          </a:xfrm>
        </p:spPr>
        <p:txBody>
          <a:bodyPr/>
          <a:lstStyle/>
          <a:p>
            <a:pPr algn="ctr">
              <a:defRPr/>
            </a:pPr>
            <a:r>
              <a:rPr lang="ru-RU" sz="2800" b="0" cap="none" dirty="0"/>
              <a:t>Постановка задачи отрисовки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4D2EF-F314-4E92-BECE-4A41ABE51911}"/>
              </a:ext>
            </a:extLst>
          </p:cNvPr>
          <p:cNvSpPr txBox="1"/>
          <p:nvPr/>
        </p:nvSpPr>
        <p:spPr>
          <a:xfrm>
            <a:off x="5220072" y="1123177"/>
            <a:ext cx="3491880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+mn-lt"/>
                <a:ea typeface="Times New Roman" panose="02020603050405020304" pitchFamily="18" charset="0"/>
              </a:rPr>
              <a:t>	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Заходя в приложение, пользователя встречает удобный и понятный графический интерфейс (</a:t>
            </a:r>
            <a:r>
              <a:rPr lang="en-US" sz="1800" dirty="0">
                <a:effectLst/>
                <a:latin typeface="+mn-lt"/>
                <a:ea typeface="Times New Roman" panose="02020603050405020304" pitchFamily="18" charset="0"/>
              </a:rPr>
              <a:t>UI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), через который он может изменять, как и количество объектов, так и их свойства. Также через графический интерфейс (</a:t>
            </a:r>
            <a:r>
              <a:rPr lang="en-US" sz="1800" dirty="0">
                <a:effectLst/>
                <a:latin typeface="+mn-lt"/>
                <a:ea typeface="Times New Roman" panose="02020603050405020304" pitchFamily="18" charset="0"/>
              </a:rPr>
              <a:t>UI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) возможно изменять состояния физического движка.</a:t>
            </a:r>
            <a:endParaRPr lang="ru-RU" dirty="0"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ABFDAE7-1F44-42CF-BEB0-B09E82D9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" y="1461351"/>
            <a:ext cx="4713829" cy="352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72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8472B4D3-11F9-B54E-F815-85E6E23EC75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455613" y="6348413"/>
            <a:ext cx="7921625" cy="404812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19459" name="Picture 6" descr="Логотип_САПРиУ">
            <a:extLst>
              <a:ext uri="{FF2B5EF4-FFF2-40B4-BE49-F238E27FC236}">
                <a16:creationId xmlns:a16="http://schemas.microsoft.com/office/drawing/2014/main" id="{8E4FD9D0-BCCB-FEBF-DEC9-99D96D3FC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58E723B-5F8C-30FA-8FFD-7F47E70C2179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234349" y="0"/>
            <a:ext cx="1208113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1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5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19461" name="Picture 6" descr="spbgti_logo.png">
            <a:extLst>
              <a:ext uri="{FF2B5EF4-FFF2-40B4-BE49-F238E27FC236}">
                <a16:creationId xmlns:a16="http://schemas.microsoft.com/office/drawing/2014/main" id="{E9BBCD44-2F9B-2665-E27C-A637392F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Заголовок 1">
            <a:extLst>
              <a:ext uri="{FF2B5EF4-FFF2-40B4-BE49-F238E27FC236}">
                <a16:creationId xmlns:a16="http://schemas.microsoft.com/office/drawing/2014/main" id="{D7C2A1D8-5E20-93B9-5026-D485EDD1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10" y="104775"/>
            <a:ext cx="8249579" cy="2125453"/>
          </a:xfrm>
        </p:spPr>
        <p:txBody>
          <a:bodyPr/>
          <a:lstStyle/>
          <a:p>
            <a:pPr algn="ctr"/>
            <a:r>
              <a:rPr lang="ru-RU" altLang="ru-RU" sz="3200" b="0" cap="none" dirty="0">
                <a:cs typeface="Calibri" panose="020F0502020204030204" pitchFamily="34" charset="0"/>
              </a:rPr>
              <a:t>Разработка функциональной структуры программного комплекса для демонстрации поведения физических тел в поле притяжения</a:t>
            </a:r>
            <a:endParaRPr lang="ru-RU" altLang="ru-RU" sz="3200" b="0" cap="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CB424-BE63-4AC0-B9A4-DE0F279BC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080482"/>
            <a:ext cx="9144000" cy="52679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68F7B4DF-4FDC-7F6B-077F-745D69B82349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71500" y="6334125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21507" name="Picture 6" descr="Логотип_САПРиУ">
            <a:extLst>
              <a:ext uri="{FF2B5EF4-FFF2-40B4-BE49-F238E27FC236}">
                <a16:creationId xmlns:a16="http://schemas.microsoft.com/office/drawing/2014/main" id="{803C250B-A27F-86FD-DBD1-71D57C1A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3825B7A-B45C-7582-5040-5C82CE9897C4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365784" y="-23907"/>
            <a:ext cx="944563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16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21509" name="Picture 6" descr="spbgti_logo.png">
            <a:extLst>
              <a:ext uri="{FF2B5EF4-FFF2-40B4-BE49-F238E27FC236}">
                <a16:creationId xmlns:a16="http://schemas.microsoft.com/office/drawing/2014/main" id="{5B6F4BB4-4B1D-5C03-B4D1-9D2C3B4E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Заголовок 1">
            <a:extLst>
              <a:ext uri="{FF2B5EF4-FFF2-40B4-BE49-F238E27FC236}">
                <a16:creationId xmlns:a16="http://schemas.microsoft.com/office/drawing/2014/main" id="{2E45A84A-99E2-D779-10F9-362C3F7F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76" y="-87628"/>
            <a:ext cx="7948247" cy="1440582"/>
          </a:xfrm>
        </p:spPr>
        <p:txBody>
          <a:bodyPr/>
          <a:lstStyle/>
          <a:p>
            <a:pPr algn="ctr"/>
            <a:r>
              <a:rPr lang="ru-RU" altLang="ru-RU" sz="3200" b="0" cap="none" dirty="0">
                <a:cs typeface="Calibri" panose="020F0502020204030204" pitchFamily="34" charset="0"/>
              </a:rPr>
              <a:t>Создание алгоритма взаимодействия объектов</a:t>
            </a:r>
            <a:endParaRPr lang="ru-RU" altLang="ru-RU" sz="3200" b="0" cap="non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9F42FC-4026-47CE-B7C3-A216B626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87" y="871389"/>
            <a:ext cx="5149940" cy="53881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1A1483-63ED-4581-BF13-51BF2C89BE7F}"/>
              </a:ext>
            </a:extLst>
          </p:cNvPr>
          <p:cNvSpPr txBox="1"/>
          <p:nvPr/>
        </p:nvSpPr>
        <p:spPr>
          <a:xfrm>
            <a:off x="5404966" y="1040654"/>
            <a:ext cx="3523269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Программный комплекс включает в себя модуль сцены, который хранит в себе информацию о всех точках (точка — это структура, хранящая в себе информацию о положении, скорости, ускорении), и состояния сцены. Модуль физический движок связан со сценой и выполняет преобразования над ней.</a:t>
            </a:r>
            <a:endParaRPr lang="ru-RU" dirty="0">
              <a:latin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68F7B4DF-4FDC-7F6B-077F-745D69B82349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71500" y="6334125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21507" name="Picture 6" descr="Логотип_САПРиУ">
            <a:extLst>
              <a:ext uri="{FF2B5EF4-FFF2-40B4-BE49-F238E27FC236}">
                <a16:creationId xmlns:a16="http://schemas.microsoft.com/office/drawing/2014/main" id="{803C250B-A27F-86FD-DBD1-71D57C1A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3825B7A-B45C-7582-5040-5C82CE9897C4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283099" y="-818"/>
            <a:ext cx="944563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17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21509" name="Picture 6" descr="spbgti_logo.png">
            <a:extLst>
              <a:ext uri="{FF2B5EF4-FFF2-40B4-BE49-F238E27FC236}">
                <a16:creationId xmlns:a16="http://schemas.microsoft.com/office/drawing/2014/main" id="{5B6F4BB4-4B1D-5C03-B4D1-9D2C3B4E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Заголовок 1">
            <a:extLst>
              <a:ext uri="{FF2B5EF4-FFF2-40B4-BE49-F238E27FC236}">
                <a16:creationId xmlns:a16="http://schemas.microsoft.com/office/drawing/2014/main" id="{2E45A84A-99E2-D779-10F9-362C3F7F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3" y="-13731"/>
            <a:ext cx="7772400" cy="1174750"/>
          </a:xfrm>
        </p:spPr>
        <p:txBody>
          <a:bodyPr/>
          <a:lstStyle/>
          <a:p>
            <a:pPr algn="ctr"/>
            <a:r>
              <a:rPr lang="ru-RU" altLang="ru-RU" sz="3200" b="0" cap="none" dirty="0">
                <a:cs typeface="Calibri" panose="020F0502020204030204" pitchFamily="34" charset="0"/>
              </a:rPr>
              <a:t>Разработка структуры интерфейса пользователя программного комплекса для демонстрации поведения физических тел в поле притяжения</a:t>
            </a:r>
            <a:endParaRPr lang="ru-RU" altLang="ru-RU" sz="3200" b="0" cap="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5E7CE-32D8-4F0B-AF50-116BED841B55}"/>
              </a:ext>
            </a:extLst>
          </p:cNvPr>
          <p:cNvSpPr txBox="1"/>
          <p:nvPr/>
        </p:nvSpPr>
        <p:spPr>
          <a:xfrm>
            <a:off x="4239197" y="2353527"/>
            <a:ext cx="4614420" cy="351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качестве пользовательского интерфейса будет выступать меню, в котором будет возможно изменять параметры сцены и её объектов.</a:t>
            </a:r>
          </a:p>
          <a:p>
            <a:pPr indent="228600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Меню делится на несколько выпадающих списков: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Настройки сцены. Данный пункт меню будет содержать поля для задания параметров объектов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Настройки физики. Данный пункт меню будет позволять изменять параметры физики для сцены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0364CC-2755-48FA-B94D-34CB5BE0A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10" y="2204863"/>
            <a:ext cx="3330010" cy="38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7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7D037681-1212-3F64-61EB-205EC890A92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28638" y="6346825"/>
            <a:ext cx="7920037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25603" name="Picture 6" descr="Логотип_САПРиУ">
            <a:extLst>
              <a:ext uri="{FF2B5EF4-FFF2-40B4-BE49-F238E27FC236}">
                <a16:creationId xmlns:a16="http://schemas.microsoft.com/office/drawing/2014/main" id="{A10FC34A-16A6-A1AC-C6D8-50A07F6F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C71D150-5EDA-8C58-67BC-D1C815CDD60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316416" y="76434"/>
            <a:ext cx="944563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18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25605" name="Picture 6" descr="spbgti_logo.png">
            <a:extLst>
              <a:ext uri="{FF2B5EF4-FFF2-40B4-BE49-F238E27FC236}">
                <a16:creationId xmlns:a16="http://schemas.microsoft.com/office/drawing/2014/main" id="{DD3CA853-AC09-3E7E-DF85-92244BEF0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Заголовок 1">
            <a:extLst>
              <a:ext uri="{FF2B5EF4-FFF2-40B4-BE49-F238E27FC236}">
                <a16:creationId xmlns:a16="http://schemas.microsoft.com/office/drawing/2014/main" id="{C98CC8F9-F6C7-96CD-E7D3-8E7732132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3" y="0"/>
            <a:ext cx="7772400" cy="796925"/>
          </a:xfrm>
        </p:spPr>
        <p:txBody>
          <a:bodyPr/>
          <a:lstStyle/>
          <a:p>
            <a:pPr algn="ctr"/>
            <a:r>
              <a:rPr lang="ru-RU" altLang="ru-RU" sz="3200" b="0" cap="none" dirty="0">
                <a:cs typeface="Calibri" panose="020F0502020204030204" pitchFamily="34" charset="0"/>
              </a:rPr>
              <a:t>Тестирование программного комплекса  (на добавление новых объектов, новых источников притяжения)</a:t>
            </a:r>
            <a:endParaRPr lang="ru-RU" altLang="ru-RU" sz="3200" b="0" cap="none" dirty="0"/>
          </a:p>
        </p:txBody>
      </p:sp>
      <p:pic>
        <p:nvPicPr>
          <p:cNvPr id="3" name="2023-06-28 10-53-59">
            <a:hlinkClick r:id="" action="ppaction://media"/>
            <a:extLst>
              <a:ext uri="{FF2B5EF4-FFF2-40B4-BE49-F238E27FC236}">
                <a16:creationId xmlns:a16="http://schemas.microsoft.com/office/drawing/2014/main" id="{06383976-3A04-4EE7-8C57-7F57C47A5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0264" y="1700808"/>
            <a:ext cx="7056784" cy="39694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7D037681-1212-3F64-61EB-205EC890A92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28638" y="6346825"/>
            <a:ext cx="7920037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25603" name="Picture 6" descr="Логотип_САПРиУ">
            <a:extLst>
              <a:ext uri="{FF2B5EF4-FFF2-40B4-BE49-F238E27FC236}">
                <a16:creationId xmlns:a16="http://schemas.microsoft.com/office/drawing/2014/main" id="{A10FC34A-16A6-A1AC-C6D8-50A07F6F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C71D150-5EDA-8C58-67BC-D1C815CDD60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316416" y="76434"/>
            <a:ext cx="944563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19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25605" name="Picture 6" descr="spbgti_logo.png">
            <a:extLst>
              <a:ext uri="{FF2B5EF4-FFF2-40B4-BE49-F238E27FC236}">
                <a16:creationId xmlns:a16="http://schemas.microsoft.com/office/drawing/2014/main" id="{DD3CA853-AC09-3E7E-DF85-92244BEF0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Заголовок 1">
            <a:extLst>
              <a:ext uri="{FF2B5EF4-FFF2-40B4-BE49-F238E27FC236}">
                <a16:creationId xmlns:a16="http://schemas.microsoft.com/office/drawing/2014/main" id="{C98CC8F9-F6C7-96CD-E7D3-8E7732132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3" y="0"/>
            <a:ext cx="7772400" cy="796925"/>
          </a:xfrm>
        </p:spPr>
        <p:txBody>
          <a:bodyPr/>
          <a:lstStyle/>
          <a:p>
            <a:pPr algn="ctr"/>
            <a:r>
              <a:rPr lang="ru-RU" altLang="ru-RU" sz="3200" b="0" cap="none" dirty="0">
                <a:cs typeface="Calibri" panose="020F0502020204030204" pitchFamily="34" charset="0"/>
              </a:rPr>
              <a:t>ХАРАКТЕРИСТИКА ПРОГРАММНОГО И АППАРАТНОГО ОБЕСПЕЧЕНИЯ</a:t>
            </a:r>
            <a:endParaRPr lang="ru-RU" altLang="ru-RU" sz="3200" b="0" cap="none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7F1A1F-7880-4FAB-A429-3F1F9FD3D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81" y="2274793"/>
            <a:ext cx="7573432" cy="286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D7B09-5860-4AD7-9D50-8ADD325DAA7F}"/>
              </a:ext>
            </a:extLst>
          </p:cNvPr>
          <p:cNvSpPr txBox="1"/>
          <p:nvPr/>
        </p:nvSpPr>
        <p:spPr>
          <a:xfrm>
            <a:off x="2555776" y="1677139"/>
            <a:ext cx="462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u="none" strike="noStrike" dirty="0">
                <a:effectLst/>
                <a:latin typeface="+mj-lt"/>
                <a:ea typeface="Times New Roman" panose="02020603050405020304" pitchFamily="18" charset="0"/>
              </a:rPr>
              <a:t>Структура аппаратного обеспечения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562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2EA28EB8-1284-E7F3-008A-2C5562E4122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71500" y="6375400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5123" name="Picture 6" descr="Логотип_САПРиУ">
            <a:extLst>
              <a:ext uri="{FF2B5EF4-FFF2-40B4-BE49-F238E27FC236}">
                <a16:creationId xmlns:a16="http://schemas.microsoft.com/office/drawing/2014/main" id="{E0A19622-67F1-D9CD-21C2-1F38D03D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7868400-780C-2839-BA77-8116E2B43F2C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110403" y="-125952"/>
            <a:ext cx="1509654" cy="512604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5125" name="Picture 6" descr="spbgti_logo.png">
            <a:extLst>
              <a:ext uri="{FF2B5EF4-FFF2-40B4-BE49-F238E27FC236}">
                <a16:creationId xmlns:a16="http://schemas.microsoft.com/office/drawing/2014/main" id="{A1DF3E85-0DBA-3A06-66FF-D5DAA14C7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F58DC-8E9E-D629-6755-B7CA3EF5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94" y="-24695"/>
            <a:ext cx="7772400" cy="742950"/>
          </a:xfrm>
        </p:spPr>
        <p:txBody>
          <a:bodyPr/>
          <a:lstStyle/>
          <a:p>
            <a:pPr algn="ctr">
              <a:defRPr/>
            </a:pPr>
            <a:r>
              <a:rPr lang="ru-RU" sz="3600" b="0" cap="none" dirty="0"/>
              <a:t>Симуляция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738CEB5-9A07-4C72-943F-B71BEF75A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357" y="3291502"/>
            <a:ext cx="3817272" cy="254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3A223D-6EAA-4857-A1DA-619BE29A0B32}"/>
              </a:ext>
            </a:extLst>
          </p:cNvPr>
          <p:cNvSpPr txBox="1"/>
          <p:nvPr/>
        </p:nvSpPr>
        <p:spPr>
          <a:xfrm>
            <a:off x="827584" y="1049857"/>
            <a:ext cx="7889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dirty="0">
                <a:solidFill>
                  <a:schemeClr val="tx1"/>
                </a:solidFill>
              </a:rPr>
              <a:t>Физика является одной из наиболее фундаментальных наук, которая занимается изучением природы и ее процессов, а симуляция один из самых действенных инструментов в её познании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EF781549-C013-4AA2-B949-D98BEC171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09" y="2336784"/>
            <a:ext cx="3981297" cy="25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04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7D037681-1212-3F64-61EB-205EC890A92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28638" y="6346825"/>
            <a:ext cx="7920037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25603" name="Picture 6" descr="Логотип_САПРиУ">
            <a:extLst>
              <a:ext uri="{FF2B5EF4-FFF2-40B4-BE49-F238E27FC236}">
                <a16:creationId xmlns:a16="http://schemas.microsoft.com/office/drawing/2014/main" id="{A10FC34A-16A6-A1AC-C6D8-50A07F6F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C71D150-5EDA-8C58-67BC-D1C815CDD60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316416" y="76434"/>
            <a:ext cx="944563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20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25605" name="Picture 6" descr="spbgti_logo.png">
            <a:extLst>
              <a:ext uri="{FF2B5EF4-FFF2-40B4-BE49-F238E27FC236}">
                <a16:creationId xmlns:a16="http://schemas.microsoft.com/office/drawing/2014/main" id="{DD3CA853-AC09-3E7E-DF85-92244BEF0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Заголовок 1">
            <a:extLst>
              <a:ext uri="{FF2B5EF4-FFF2-40B4-BE49-F238E27FC236}">
                <a16:creationId xmlns:a16="http://schemas.microsoft.com/office/drawing/2014/main" id="{C98CC8F9-F6C7-96CD-E7D3-8E7732132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3" y="0"/>
            <a:ext cx="7772400" cy="796925"/>
          </a:xfrm>
        </p:spPr>
        <p:txBody>
          <a:bodyPr/>
          <a:lstStyle/>
          <a:p>
            <a:pPr algn="ctr"/>
            <a:r>
              <a:rPr lang="ru-RU" altLang="ru-RU" sz="3200" b="0" cap="none" dirty="0">
                <a:cs typeface="Calibri" panose="020F0502020204030204" pitchFamily="34" charset="0"/>
              </a:rPr>
              <a:t>ХАРАКТЕРИСТИКА ПРОГРАММНОГО И АППАРАТНОГО ОБЕСПЕЧЕНИЯ</a:t>
            </a:r>
            <a:endParaRPr lang="ru-RU" altLang="ru-RU" sz="3200" b="0" cap="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D7B09-5860-4AD7-9D50-8ADD325DAA7F}"/>
              </a:ext>
            </a:extLst>
          </p:cNvPr>
          <p:cNvSpPr txBox="1"/>
          <p:nvPr/>
        </p:nvSpPr>
        <p:spPr>
          <a:xfrm>
            <a:off x="2555776" y="1677139"/>
            <a:ext cx="462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u="none" strike="noStrike" dirty="0">
                <a:effectLst/>
                <a:latin typeface="+mj-lt"/>
                <a:ea typeface="Times New Roman" panose="02020603050405020304" pitchFamily="18" charset="0"/>
              </a:rPr>
              <a:t>Структура программного  обеспечения</a:t>
            </a:r>
            <a:endParaRPr lang="ru-RU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7DCD7B-165C-43EA-8D91-32B94D2E2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62" y="2368243"/>
            <a:ext cx="7487695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5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7D037681-1212-3F64-61EB-205EC890A92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28638" y="6346825"/>
            <a:ext cx="7920037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25603" name="Picture 6" descr="Логотип_САПРиУ">
            <a:extLst>
              <a:ext uri="{FF2B5EF4-FFF2-40B4-BE49-F238E27FC236}">
                <a16:creationId xmlns:a16="http://schemas.microsoft.com/office/drawing/2014/main" id="{A10FC34A-16A6-A1AC-C6D8-50A07F6F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C71D150-5EDA-8C58-67BC-D1C815CDD60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316416" y="76434"/>
            <a:ext cx="944563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25605" name="Picture 6" descr="spbgti_logo.png">
            <a:extLst>
              <a:ext uri="{FF2B5EF4-FFF2-40B4-BE49-F238E27FC236}">
                <a16:creationId xmlns:a16="http://schemas.microsoft.com/office/drawing/2014/main" id="{DD3CA853-AC09-3E7E-DF85-92244BEF0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Заголовок 1">
            <a:extLst>
              <a:ext uri="{FF2B5EF4-FFF2-40B4-BE49-F238E27FC236}">
                <a16:creationId xmlns:a16="http://schemas.microsoft.com/office/drawing/2014/main" id="{C98CC8F9-F6C7-96CD-E7D3-8E7732132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3" y="0"/>
            <a:ext cx="7772400" cy="796925"/>
          </a:xfrm>
        </p:spPr>
        <p:txBody>
          <a:bodyPr/>
          <a:lstStyle/>
          <a:p>
            <a:pPr algn="ctr"/>
            <a:r>
              <a:rPr lang="ru-RU" altLang="ru-RU" sz="3200" b="0" cap="none" dirty="0">
                <a:cs typeface="Calibri" panose="020F0502020204030204" pitchFamily="34" charset="0"/>
              </a:rPr>
              <a:t>ВЫВОДЫ ПО КУРСОВОМУ ПРОЕКТУ</a:t>
            </a:r>
            <a:endParaRPr lang="ru-RU" altLang="ru-RU" sz="3200" b="0" cap="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4FC77-7D9D-4218-97FC-5F42D1693570}"/>
              </a:ext>
            </a:extLst>
          </p:cNvPr>
          <p:cNvSpPr txBox="1"/>
          <p:nvPr/>
        </p:nvSpPr>
        <p:spPr>
          <a:xfrm>
            <a:off x="4468927" y="1004370"/>
            <a:ext cx="4628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	В ходе выполнения курсового проекта был разработан программный комплекс под операционную систему (ОС) </a:t>
            </a:r>
            <a:r>
              <a:rPr lang="en-US" sz="1800" dirty="0">
                <a:effectLst/>
                <a:latin typeface="+mn-lt"/>
                <a:ea typeface="Times New Roman" panose="02020603050405020304" pitchFamily="18" charset="0"/>
              </a:rPr>
              <a:t>Windows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 для исследования поведения физических тел в гравитационном поле, который позволяет наглядно демонстрировать эволюцию динамической системы тел. Дальнейшие перспективы данного программного комплекса заключаются в введении системы ввода пользовательских моделей, что позволит симулировать еще больше физических задач, улучшении графической составляющей программы, а также улучшении в области оптимизации программы для дальнейшей возможности симуляции еще большего количества объектов.</a:t>
            </a:r>
            <a:endParaRPr lang="ru-RU" dirty="0">
              <a:latin typeface="+mn-lt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DF246C5-D1BA-4401-B90F-14E20317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0" y="1700808"/>
            <a:ext cx="4355976" cy="290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2EA28EB8-1284-E7F3-008A-2C5562E4122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71500" y="6375400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5123" name="Picture 6" descr="Логотип_САПРиУ">
            <a:extLst>
              <a:ext uri="{FF2B5EF4-FFF2-40B4-BE49-F238E27FC236}">
                <a16:creationId xmlns:a16="http://schemas.microsoft.com/office/drawing/2014/main" id="{E0A19622-67F1-D9CD-21C2-1F38D03D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7868400-780C-2839-BA77-8116E2B43F2C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083579" y="-103610"/>
            <a:ext cx="1509654" cy="512604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3/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5125" name="Picture 6" descr="spbgti_logo.png">
            <a:extLst>
              <a:ext uri="{FF2B5EF4-FFF2-40B4-BE49-F238E27FC236}">
                <a16:creationId xmlns:a16="http://schemas.microsoft.com/office/drawing/2014/main" id="{A1DF3E85-0DBA-3A06-66FF-D5DAA14C7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F58DC-8E9E-D629-6755-B7CA3EF5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24" y="91930"/>
            <a:ext cx="7772400" cy="742950"/>
          </a:xfrm>
        </p:spPr>
        <p:txBody>
          <a:bodyPr/>
          <a:lstStyle/>
          <a:p>
            <a:pPr algn="ctr">
              <a:defRPr/>
            </a:pPr>
            <a:r>
              <a:rPr lang="ru-RU" sz="2800" b="0" cap="none" dirty="0"/>
              <a:t>Аналитический обзор </a:t>
            </a:r>
          </a:p>
        </p:txBody>
      </p:sp>
      <p:sp>
        <p:nvSpPr>
          <p:cNvPr id="5127" name="Текст 2">
            <a:extLst>
              <a:ext uri="{FF2B5EF4-FFF2-40B4-BE49-F238E27FC236}">
                <a16:creationId xmlns:a16="http://schemas.microsoft.com/office/drawing/2014/main" id="{6A6A40A2-14B0-E643-9C96-638A75303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668233"/>
            <a:ext cx="7772400" cy="704850"/>
          </a:xfrm>
        </p:spPr>
        <p:txBody>
          <a:bodyPr/>
          <a:lstStyle/>
          <a:p>
            <a:r>
              <a:rPr lang="ru-RU" altLang="ru-RU" dirty="0">
                <a:solidFill>
                  <a:schemeClr val="tx1"/>
                </a:solidFill>
              </a:rPr>
              <a:t>Обзор и сравнение существующих программных комплексов для симуляции физики.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A6169-BD5E-8B36-ECE4-1B82D3EEE211}"/>
              </a:ext>
            </a:extLst>
          </p:cNvPr>
          <p:cNvSpPr txBox="1"/>
          <p:nvPr/>
        </p:nvSpPr>
        <p:spPr>
          <a:xfrm>
            <a:off x="3343275" y="2155126"/>
            <a:ext cx="24574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i="1" dirty="0">
                <a:latin typeface="+mn-lt"/>
              </a:rPr>
              <a:t>MATLAB</a:t>
            </a:r>
            <a:endParaRPr lang="ru-RU" i="1" dirty="0">
              <a:latin typeface="+mn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DBBF272-9C13-427B-A3FA-1EA68C46388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56" y="2919246"/>
            <a:ext cx="2880320" cy="211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EF32E4-FE20-4644-A348-9A8B553A5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180" y="1411184"/>
            <a:ext cx="5199063" cy="44371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1CD64A-A60C-489E-83D0-8E4F5955B744}"/>
              </a:ext>
            </a:extLst>
          </p:cNvPr>
          <p:cNvSpPr txBox="1"/>
          <p:nvPr/>
        </p:nvSpPr>
        <p:spPr>
          <a:xfrm>
            <a:off x="1364469" y="5074517"/>
            <a:ext cx="4798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sz="1200" dirty="0">
                <a:solidFill>
                  <a:schemeClr val="tx1"/>
                </a:solidFill>
              </a:rPr>
              <a:t>«MATLAB»</a:t>
            </a:r>
            <a:endParaRPr lang="ru-RU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2EA28EB8-1284-E7F3-008A-2C5562E4122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71500" y="6375400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5123" name="Picture 6" descr="Логотип_САПРиУ">
            <a:extLst>
              <a:ext uri="{FF2B5EF4-FFF2-40B4-BE49-F238E27FC236}">
                <a16:creationId xmlns:a16="http://schemas.microsoft.com/office/drawing/2014/main" id="{E0A19622-67F1-D9CD-21C2-1F38D03D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7868400-780C-2839-BA77-8116E2B43F2C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083579" y="-92366"/>
            <a:ext cx="1509654" cy="512604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4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5125" name="Picture 6" descr="spbgti_logo.png">
            <a:extLst>
              <a:ext uri="{FF2B5EF4-FFF2-40B4-BE49-F238E27FC236}">
                <a16:creationId xmlns:a16="http://schemas.microsoft.com/office/drawing/2014/main" id="{A1DF3E85-0DBA-3A06-66FF-D5DAA14C7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F58DC-8E9E-D629-6755-B7CA3EF5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9" y="-53247"/>
            <a:ext cx="7772400" cy="742950"/>
          </a:xfrm>
        </p:spPr>
        <p:txBody>
          <a:bodyPr/>
          <a:lstStyle/>
          <a:p>
            <a:pPr algn="ctr">
              <a:defRPr/>
            </a:pPr>
            <a:r>
              <a:rPr lang="ru-RU" sz="2800" b="0" cap="none" dirty="0"/>
              <a:t>Аналитический</a:t>
            </a:r>
            <a:r>
              <a:rPr lang="ru-RU" sz="3200" b="0" cap="none" dirty="0"/>
              <a:t> обзор </a:t>
            </a:r>
          </a:p>
        </p:txBody>
      </p:sp>
      <p:sp>
        <p:nvSpPr>
          <p:cNvPr id="5127" name="Текст 2">
            <a:extLst>
              <a:ext uri="{FF2B5EF4-FFF2-40B4-BE49-F238E27FC236}">
                <a16:creationId xmlns:a16="http://schemas.microsoft.com/office/drawing/2014/main" id="{6A6A40A2-14B0-E643-9C96-638A75303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744719"/>
            <a:ext cx="7772400" cy="704850"/>
          </a:xfrm>
        </p:spPr>
        <p:txBody>
          <a:bodyPr/>
          <a:lstStyle/>
          <a:p>
            <a:r>
              <a:rPr lang="ru-RU" altLang="ru-RU" dirty="0">
                <a:solidFill>
                  <a:schemeClr val="tx1"/>
                </a:solidFill>
              </a:rPr>
              <a:t>Обзор и сравнение существующих программных комплексов для симуляции.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8E5F8C7-A677-404B-8038-FE7D720E849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" y="2936498"/>
            <a:ext cx="2520280" cy="174700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47F87C-C0BC-4810-A6D5-7B38A18CA818}"/>
              </a:ext>
            </a:extLst>
          </p:cNvPr>
          <p:cNvSpPr txBox="1"/>
          <p:nvPr/>
        </p:nvSpPr>
        <p:spPr>
          <a:xfrm>
            <a:off x="1331640" y="4941168"/>
            <a:ext cx="1512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«ANSYS»</a:t>
            </a:r>
            <a:endParaRPr lang="ru-RU" sz="1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2CB350-D1FB-4CD5-AB66-59152E0F4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070" y="1414480"/>
            <a:ext cx="4249418" cy="49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0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2EA28EB8-1284-E7F3-008A-2C5562E4122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71500" y="6375400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5123" name="Picture 6" descr="Логотип_САПРиУ">
            <a:extLst>
              <a:ext uri="{FF2B5EF4-FFF2-40B4-BE49-F238E27FC236}">
                <a16:creationId xmlns:a16="http://schemas.microsoft.com/office/drawing/2014/main" id="{E0A19622-67F1-D9CD-21C2-1F38D03D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7868400-780C-2839-BA77-8116E2B43F2C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028384" y="0"/>
            <a:ext cx="1509654" cy="512604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5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5125" name="Picture 6" descr="spbgti_logo.png">
            <a:extLst>
              <a:ext uri="{FF2B5EF4-FFF2-40B4-BE49-F238E27FC236}">
                <a16:creationId xmlns:a16="http://schemas.microsoft.com/office/drawing/2014/main" id="{A1DF3E85-0DBA-3A06-66FF-D5DAA14C7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F58DC-8E9E-D629-6755-B7CA3EF5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9111"/>
            <a:ext cx="7772400" cy="742950"/>
          </a:xfrm>
        </p:spPr>
        <p:txBody>
          <a:bodyPr/>
          <a:lstStyle/>
          <a:p>
            <a:pPr algn="ctr">
              <a:defRPr/>
            </a:pPr>
            <a:r>
              <a:rPr lang="ru-RU" sz="2800" b="0" cap="none" dirty="0"/>
              <a:t>Аналитический</a:t>
            </a:r>
            <a:r>
              <a:rPr lang="ru-RU" sz="3200" b="0" cap="none" dirty="0"/>
              <a:t> обзор </a:t>
            </a:r>
          </a:p>
        </p:txBody>
      </p:sp>
      <p:sp>
        <p:nvSpPr>
          <p:cNvPr id="5127" name="Текст 2">
            <a:extLst>
              <a:ext uri="{FF2B5EF4-FFF2-40B4-BE49-F238E27FC236}">
                <a16:creationId xmlns:a16="http://schemas.microsoft.com/office/drawing/2014/main" id="{6A6A40A2-14B0-E643-9C96-638A75303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88" y="1360488"/>
            <a:ext cx="7772400" cy="704850"/>
          </a:xfrm>
        </p:spPr>
        <p:txBody>
          <a:bodyPr/>
          <a:lstStyle/>
          <a:p>
            <a:r>
              <a:rPr lang="ru-RU" altLang="ru-RU" dirty="0">
                <a:solidFill>
                  <a:schemeClr val="tx1"/>
                </a:solidFill>
              </a:rPr>
              <a:t>Обзор и сравнение существующих программных комплексов для тестирования.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131480-2957-4F98-A182-476DEE4446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63" y="2875854"/>
            <a:ext cx="3329935" cy="1670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48E3A4-F11A-418C-817E-E90E9B4E63C2}"/>
              </a:ext>
            </a:extLst>
          </p:cNvPr>
          <p:cNvSpPr txBox="1"/>
          <p:nvPr/>
        </p:nvSpPr>
        <p:spPr>
          <a:xfrm>
            <a:off x="1187624" y="4654163"/>
            <a:ext cx="47699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Autodesk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ds Max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».</a:t>
            </a:r>
            <a:endParaRPr lang="ru-RU" sz="1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0BA6B1-7AC5-4CD8-AB84-616F378A9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910" y="2065338"/>
            <a:ext cx="4370628" cy="379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2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140E4CC4-3521-D9F4-6E53-7326D77FE38E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71500" y="6348413"/>
            <a:ext cx="7920038" cy="404812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7171" name="Picture 6" descr="Логотип_САПРиУ">
            <a:extLst>
              <a:ext uri="{FF2B5EF4-FFF2-40B4-BE49-F238E27FC236}">
                <a16:creationId xmlns:a16="http://schemas.microsoft.com/office/drawing/2014/main" id="{B1F09352-A6A6-0EB2-6411-05F710B3F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EF59C9E-EC90-DCCB-393B-8B477D5A487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147049" y="-13766"/>
            <a:ext cx="1151756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6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7173" name="Picture 6" descr="spbgti_logo.png">
            <a:extLst>
              <a:ext uri="{FF2B5EF4-FFF2-40B4-BE49-F238E27FC236}">
                <a16:creationId xmlns:a16="http://schemas.microsoft.com/office/drawing/2014/main" id="{29C08A3C-D42B-BD4F-AC17-B6A6406DE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912E8-80CB-6EB1-CE8C-9650D055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86" y="-13766"/>
            <a:ext cx="8104955" cy="2505150"/>
          </a:xfrm>
        </p:spPr>
        <p:txBody>
          <a:bodyPr/>
          <a:lstStyle/>
          <a:p>
            <a:pPr algn="ctr">
              <a:defRPr/>
            </a:pPr>
            <a:r>
              <a:rPr lang="ru-RU" sz="2800" b="0" cap="none" dirty="0"/>
              <a:t>Общая характеристика и особенности программного комплекса для исследования поведения физических тел в гравитационном поле</a:t>
            </a:r>
            <a:r>
              <a:rPr lang="en-US" sz="2800" b="0" cap="none" dirty="0"/>
              <a:t>.</a:t>
            </a:r>
            <a:endParaRPr lang="ru-RU" sz="2800" b="0" cap="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9705-CB17-4697-99E8-506C78C47AEE}"/>
              </a:ext>
            </a:extLst>
          </p:cNvPr>
          <p:cNvSpPr txBox="1"/>
          <p:nvPr/>
        </p:nvSpPr>
        <p:spPr>
          <a:xfrm>
            <a:off x="4225962" y="1745718"/>
            <a:ext cx="4689847" cy="33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</a:rPr>
              <a:t>Приложения и программные комплексы, симулирующие окружающий нас мир, играют важнейшую роль как в научной, так и в образовательной среде. Эти приложения обеспечивают удобную и эффективную систему для проведения опытов, упрощая и автоматизируя множество задач, связанных с восприятием и анализом информации.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CAF85F-DC4A-4383-958D-F40FD842F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276872"/>
            <a:ext cx="3340200" cy="25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EADBB4C6-6D08-334F-28A5-C2B3F6E3364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46100" y="6334125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9219" name="Picture 6" descr="Логотип_САПРиУ">
            <a:extLst>
              <a:ext uri="{FF2B5EF4-FFF2-40B4-BE49-F238E27FC236}">
                <a16:creationId xmlns:a16="http://schemas.microsoft.com/office/drawing/2014/main" id="{4E2AF8D5-A983-949F-FD6B-64474718D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CA1EE2D-5157-F3DF-F178-EA7362B9DB32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306357" y="-39892"/>
            <a:ext cx="1064097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7/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9221" name="Picture 6" descr="spbgti_logo.png">
            <a:extLst>
              <a:ext uri="{FF2B5EF4-FFF2-40B4-BE49-F238E27FC236}">
                <a16:creationId xmlns:a16="http://schemas.microsoft.com/office/drawing/2014/main" id="{E37AA35D-CBF0-B391-54E6-6B5EF01B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D9CB2-BA36-8C46-B896-67D048B6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11" y="0"/>
            <a:ext cx="8490396" cy="1418671"/>
          </a:xfrm>
        </p:spPr>
        <p:txBody>
          <a:bodyPr/>
          <a:lstStyle/>
          <a:p>
            <a:pPr>
              <a:defRPr/>
            </a:pPr>
            <a:r>
              <a:rPr lang="ru-RU" sz="3200" b="0" cap="none" dirty="0"/>
              <a:t>Обоснование выбора средств   разработки</a:t>
            </a:r>
            <a:r>
              <a:rPr lang="en-US" sz="3200" b="0" cap="none" dirty="0"/>
              <a:t> </a:t>
            </a:r>
            <a:endParaRPr lang="ru-RU" sz="3200" b="0" cap="none" dirty="0"/>
          </a:p>
        </p:txBody>
      </p:sp>
      <p:sp>
        <p:nvSpPr>
          <p:cNvPr id="9223" name="TextBox 9">
            <a:extLst>
              <a:ext uri="{FF2B5EF4-FFF2-40B4-BE49-F238E27FC236}">
                <a16:creationId xmlns:a16="http://schemas.microsoft.com/office/drawing/2014/main" id="{CB95B600-C012-1AFB-B573-D78AF7553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16" y="620688"/>
            <a:ext cx="7920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Сравнительная характеристика языков программирования</a:t>
            </a:r>
            <a:endParaRPr lang="ru-RU" alt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7B7C4F-EC7C-4E74-B27D-33021F21A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649" y="1382993"/>
            <a:ext cx="5471756" cy="4062232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107AC6F-CD2B-4E1F-B2A6-466FEA325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09080"/>
            <a:ext cx="2102176" cy="11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0F6362A-8368-4764-8A50-818337FA9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12" y="1580396"/>
            <a:ext cx="1162184" cy="11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58CD9BE4-7DDF-4038-A801-4D973D81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7" y="3980487"/>
            <a:ext cx="1803185" cy="10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24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EADBB4C6-6D08-334F-28A5-C2B3F6E3364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46100" y="6334125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9219" name="Picture 6" descr="Логотип_САПРиУ">
            <a:extLst>
              <a:ext uri="{FF2B5EF4-FFF2-40B4-BE49-F238E27FC236}">
                <a16:creationId xmlns:a16="http://schemas.microsoft.com/office/drawing/2014/main" id="{4E2AF8D5-A983-949F-FD6B-64474718D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CA1EE2D-5157-F3DF-F178-EA7362B9DB32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080225" y="-14481"/>
            <a:ext cx="1516361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8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9221" name="Picture 6" descr="spbgti_logo.png">
            <a:extLst>
              <a:ext uri="{FF2B5EF4-FFF2-40B4-BE49-F238E27FC236}">
                <a16:creationId xmlns:a16="http://schemas.microsoft.com/office/drawing/2014/main" id="{E37AA35D-CBF0-B391-54E6-6B5EF01B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D9CB2-BA36-8C46-B896-67D048B6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15" y="72841"/>
            <a:ext cx="8490396" cy="1174750"/>
          </a:xfrm>
        </p:spPr>
        <p:txBody>
          <a:bodyPr/>
          <a:lstStyle/>
          <a:p>
            <a:pPr>
              <a:defRPr/>
            </a:pPr>
            <a:r>
              <a:rPr lang="ru-RU" sz="3200" b="0" cap="none" dirty="0"/>
              <a:t>Обоснование выбора средств   разработки</a:t>
            </a:r>
          </a:p>
        </p:txBody>
      </p:sp>
      <p:sp>
        <p:nvSpPr>
          <p:cNvPr id="9223" name="TextBox 9">
            <a:extLst>
              <a:ext uri="{FF2B5EF4-FFF2-40B4-BE49-F238E27FC236}">
                <a16:creationId xmlns:a16="http://schemas.microsoft.com/office/drawing/2014/main" id="{CB95B600-C012-1AFB-B573-D78AF7553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021" y="663552"/>
            <a:ext cx="80672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Сравнительная таблица графических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9070CF-ABEC-4E1E-9BE5-7624261E0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368" y="1239181"/>
            <a:ext cx="5768317" cy="415151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D9719C1-807C-459B-8F08-18B842FB1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16" y="1804524"/>
            <a:ext cx="2268232" cy="100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0F528ED-1D61-4AC5-81ED-3DB00E54C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8" y="2991966"/>
            <a:ext cx="2164469" cy="12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45DF0748-7885-4140-8616-31C9D4C9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8" y="4466781"/>
            <a:ext cx="2638148" cy="72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EADBB4C6-6D08-334F-28A5-C2B3F6E3364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46100" y="6334125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комплекса для исследования поведения физических тел в гравитационном поле</a:t>
            </a:r>
          </a:p>
        </p:txBody>
      </p:sp>
      <p:pic>
        <p:nvPicPr>
          <p:cNvPr id="9219" name="Picture 6" descr="Логотип_САПРиУ">
            <a:extLst>
              <a:ext uri="{FF2B5EF4-FFF2-40B4-BE49-F238E27FC236}">
                <a16:creationId xmlns:a16="http://schemas.microsoft.com/office/drawing/2014/main" id="{4E2AF8D5-A983-949F-FD6B-64474718D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8532813" y="6348413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CA1EE2D-5157-F3DF-F178-EA7362B9DB32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244408" y="0"/>
            <a:ext cx="1012305" cy="404812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9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/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21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pic>
        <p:nvPicPr>
          <p:cNvPr id="9221" name="Picture 6" descr="spbgti_logo.png">
            <a:extLst>
              <a:ext uri="{FF2B5EF4-FFF2-40B4-BE49-F238E27FC236}">
                <a16:creationId xmlns:a16="http://schemas.microsoft.com/office/drawing/2014/main" id="{E37AA35D-CBF0-B391-54E6-6B5EF01B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59513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D9CB2-BA36-8C46-B896-67D048B6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17" y="97412"/>
            <a:ext cx="8490396" cy="1174750"/>
          </a:xfrm>
        </p:spPr>
        <p:txBody>
          <a:bodyPr/>
          <a:lstStyle/>
          <a:p>
            <a:pPr>
              <a:defRPr/>
            </a:pPr>
            <a:r>
              <a:rPr lang="ru-RU" sz="3200" b="0" cap="none" dirty="0"/>
              <a:t>Обоснование выбора средств   разработки</a:t>
            </a:r>
          </a:p>
        </p:txBody>
      </p:sp>
      <p:sp>
        <p:nvSpPr>
          <p:cNvPr id="9223" name="TextBox 9">
            <a:extLst>
              <a:ext uri="{FF2B5EF4-FFF2-40B4-BE49-F238E27FC236}">
                <a16:creationId xmlns:a16="http://schemas.microsoft.com/office/drawing/2014/main" id="{CB95B600-C012-1AFB-B573-D78AF7553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2006" y="613390"/>
            <a:ext cx="7205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Сравнительная таблица фреймворков для создания UI</a:t>
            </a:r>
            <a:endParaRPr lang="ru-RU" alt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AutoShape 10" descr="Intro to MySQL - Hyperskill"/>
          <p:cNvSpPr>
            <a:spLocks noChangeAspect="1" noChangeArrowheads="1"/>
          </p:cNvSpPr>
          <p:nvPr/>
        </p:nvSpPr>
        <p:spPr bwMode="auto">
          <a:xfrm>
            <a:off x="7417637" y="519576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9175577-7987-49EF-B6E2-9D0070F0B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903" y="1988840"/>
            <a:ext cx="4891765" cy="3781663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74F4967-E43B-4DFF-9687-8A2FDF321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55253"/>
            <a:ext cx="1573435" cy="15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A37BD4-C82A-4818-B34C-DEF78D4C6D45}"/>
              </a:ext>
            </a:extLst>
          </p:cNvPr>
          <p:cNvSpPr txBox="1"/>
          <p:nvPr/>
        </p:nvSpPr>
        <p:spPr>
          <a:xfrm>
            <a:off x="354202" y="2348881"/>
            <a:ext cx="4793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Segoe Print" panose="02000600000000000000" pitchFamily="2" charset="0"/>
                <a:cs typeface="Times New Roman" panose="02020603050405020304" pitchFamily="18" charset="0"/>
              </a:rPr>
              <a:t>ImGui</a:t>
            </a:r>
            <a:endParaRPr lang="ru-RU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852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62d99b1-bc3c-48c7-b022-c1834abaed4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7E26AD0200B5B4CA387BD75E9A5BBDC" ma:contentTypeVersion="6" ma:contentTypeDescription="Создание документа." ma:contentTypeScope="" ma:versionID="4bda0e24a204929c217081b19f9f7fca">
  <xsd:schema xmlns:xsd="http://www.w3.org/2001/XMLSchema" xmlns:xs="http://www.w3.org/2001/XMLSchema" xmlns:p="http://schemas.microsoft.com/office/2006/metadata/properties" xmlns:ns3="b62d99b1-bc3c-48c7-b022-c1834abaed42" xmlns:ns4="9bed0f06-49eb-4ca0-a46d-201da9a78da7" targetNamespace="http://schemas.microsoft.com/office/2006/metadata/properties" ma:root="true" ma:fieldsID="0df475619f63c34028c586534500f9ff" ns3:_="" ns4:_="">
    <xsd:import namespace="b62d99b1-bc3c-48c7-b022-c1834abaed42"/>
    <xsd:import namespace="9bed0f06-49eb-4ca0-a46d-201da9a78d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2d99b1-bc3c-48c7-b022-c1834abaed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0f06-49eb-4ca0-a46d-201da9a78da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9B2185-2941-48E3-8FC6-DBD42C33C7F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9bed0f06-49eb-4ca0-a46d-201da9a78da7"/>
    <ds:schemaRef ds:uri="http://schemas.microsoft.com/office/infopath/2007/PartnerControls"/>
    <ds:schemaRef ds:uri="b62d99b1-bc3c-48c7-b022-c1834abaed4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921E20-9C80-42AE-A8AD-88AD7F39AF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577268-7EAC-42D1-B1EB-555FCE54D15F}">
  <ds:schemaRefs>
    <ds:schemaRef ds:uri="9bed0f06-49eb-4ca0-a46d-201da9a78da7"/>
    <ds:schemaRef ds:uri="b62d99b1-bc3c-48c7-b022-c1834abaed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8944</TotalTime>
  <Words>1064</Words>
  <Application>Microsoft Office PowerPoint</Application>
  <PresentationFormat>Экран (4:3)</PresentationFormat>
  <Paragraphs>141</Paragraphs>
  <Slides>21</Slides>
  <Notes>21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Segoe Print</vt:lpstr>
      <vt:lpstr>Symbol</vt:lpstr>
      <vt:lpstr>Times New Roman</vt:lpstr>
      <vt:lpstr>Wingdings</vt:lpstr>
      <vt:lpstr>Тема Office</vt:lpstr>
      <vt:lpstr>Презентация PowerPoint</vt:lpstr>
      <vt:lpstr>Симуляция</vt:lpstr>
      <vt:lpstr>Аналитический обзор </vt:lpstr>
      <vt:lpstr>Аналитический обзор </vt:lpstr>
      <vt:lpstr>Аналитический обзор </vt:lpstr>
      <vt:lpstr>Общая характеристика и особенности программного комплекса для исследования поведения физических тел в гравитационном поле.</vt:lpstr>
      <vt:lpstr>Обоснование выбора средств   разработки </vt:lpstr>
      <vt:lpstr>Обоснование выбора средств   разработки</vt:lpstr>
      <vt:lpstr>Обоснование выбора средств   разработки</vt:lpstr>
      <vt:lpstr>Обоснование выбора средств   разработки</vt:lpstr>
      <vt:lpstr>Цель и задачи курсового проекта</vt:lpstr>
      <vt:lpstr>Презентация PowerPoint</vt:lpstr>
      <vt:lpstr>Формализованное описание процесса поведения физических тел в гравитационном поле</vt:lpstr>
      <vt:lpstr>Постановка задачи отрисовки</vt:lpstr>
      <vt:lpstr>Разработка функциональной структуры программного комплекса для демонстрации поведения физических тел в поле притяжения</vt:lpstr>
      <vt:lpstr>Создание алгоритма взаимодействия объектов</vt:lpstr>
      <vt:lpstr>Разработка структуры интерфейса пользователя программного комплекса для демонстрации поведения физических тел в поле притяжения</vt:lpstr>
      <vt:lpstr>Тестирование программного комплекса  (на добавление новых объектов, новых источников притяжения)</vt:lpstr>
      <vt:lpstr>ХАРАКТЕРИСТИКА ПРОГРАММНОГО И АППАРАТНОГО ОБЕСПЕЧЕНИЯ</vt:lpstr>
      <vt:lpstr>ХАРАКТЕРИСТИКА ПРОГРАММНОГО И АППАРАТНОГО ОБЕСПЕЧЕНИЯ</vt:lpstr>
      <vt:lpstr>ВЫВОДЫ ПО КУРСОВОМУ ПРОЕКТУ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Moiseev Anton</dc:creator>
  <cp:lastModifiedBy>Мухаметов Данил Ильнурович</cp:lastModifiedBy>
  <cp:revision>294</cp:revision>
  <dcterms:modified xsi:type="dcterms:W3CDTF">2023-09-25T12:38:40Z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0x01010047E26AD0200B5B4CA387BD75E9A5BBDC</vt:lpwstr>
  </property>
</Properties>
</file>